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7" r:id="rId2"/>
    <p:sldId id="259" r:id="rId3"/>
    <p:sldId id="261" r:id="rId4"/>
    <p:sldId id="263" r:id="rId5"/>
    <p:sldId id="265" r:id="rId6"/>
    <p:sldId id="266" r:id="rId7"/>
    <p:sldId id="268" r:id="rId8"/>
    <p:sldId id="269" r:id="rId9"/>
    <p:sldId id="274" r:id="rId10"/>
    <p:sldId id="267" r:id="rId11"/>
    <p:sldId id="273" r:id="rId12"/>
    <p:sldId id="270" r:id="rId13"/>
    <p:sldId id="271" r:id="rId14"/>
    <p:sldId id="272" r:id="rId15"/>
    <p:sldId id="279" r:id="rId16"/>
    <p:sldId id="278" r:id="rId17"/>
    <p:sldId id="277" r:id="rId18"/>
    <p:sldId id="280" r:id="rId19"/>
    <p:sldId id="281" r:id="rId20"/>
    <p:sldId id="282" r:id="rId21"/>
    <p:sldId id="283" r:id="rId22"/>
    <p:sldId id="284" r:id="rId23"/>
    <p:sldId id="285" r:id="rId24"/>
    <p:sldId id="288" r:id="rId25"/>
    <p:sldId id="287" r:id="rId26"/>
    <p:sldId id="289" r:id="rId27"/>
    <p:sldId id="290" r:id="rId28"/>
    <p:sldId id="264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07C2DE4-AD13-45BA-98DE-0AD2F03254AD}">
          <p14:sldIdLst>
            <p14:sldId id="257"/>
            <p14:sldId id="259"/>
            <p14:sldId id="261"/>
            <p14:sldId id="263"/>
            <p14:sldId id="265"/>
            <p14:sldId id="266"/>
            <p14:sldId id="268"/>
            <p14:sldId id="269"/>
            <p14:sldId id="274"/>
            <p14:sldId id="267"/>
            <p14:sldId id="273"/>
            <p14:sldId id="270"/>
            <p14:sldId id="271"/>
            <p14:sldId id="272"/>
            <p14:sldId id="279"/>
            <p14:sldId id="278"/>
            <p14:sldId id="277"/>
            <p14:sldId id="280"/>
            <p14:sldId id="281"/>
            <p14:sldId id="282"/>
            <p14:sldId id="283"/>
            <p14:sldId id="284"/>
            <p14:sldId id="285"/>
            <p14:sldId id="288"/>
            <p14:sldId id="287"/>
            <p14:sldId id="289"/>
          </p14:sldIdLst>
        </p14:section>
        <p14:section name="Section sans titre" id="{B258EC1E-F9DF-47A8-AA53-E6A3B30760A4}">
          <p14:sldIdLst>
            <p14:sldId id="290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5C24E20-AEA9-4CDB-AB7C-1EE24B81BB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7BD509E-71FB-4C4E-B442-3E3F51CF29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60725-F298-4882-B30B-FCCAF78C33F3}" type="datetimeFigureOut">
              <a:rPr lang="fr-FR" smtClean="0"/>
              <a:t>09/02/2020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B9A193-1F32-4CBC-91E9-D19FE9C169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F4AC51-B613-4155-8964-8FDEB6D24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40023-4ACE-4DFA-8382-7308BF0B5F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3366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F73628-6B9A-4B47-B74E-1CAA397DB26B}" type="datetimeFigureOut">
              <a:rPr lang="fr-FR" smtClean="0"/>
              <a:t>09/02/2020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E75F0-48D3-42E6-9EAA-254C79EC8F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1593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DD2CAA-357E-4753-8B71-38F6059CF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168754F-E2C3-4021-8E42-44A1014DB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569E49-DB4B-4D46-8000-D645C8A2F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09/02/2020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EABB40-C3CE-4A46-B1C6-CDB979A1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541684-EAA8-4F45-B473-12AAC24C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051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A9FA9F-5723-432B-98EA-BCBFF2794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6CC4DE9-329B-43BC-94C6-D995A7E19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8C5D60-DFE3-4002-9C96-85C7ABDD5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09/02/2020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BDF46F-1242-4D27-ADAF-8BDE57A48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E60384-1789-4FAD-A766-3117497AC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5971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1EE20FE-2BEF-48A7-AF56-CAF036EC5B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E873DDE-A5D9-4B50-9C09-615666FB9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67B5F1-AEF5-412B-A5A8-272718CCC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09/02/2020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D600F9-836F-48DE-A2CA-F8E938E99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7AA402-E577-4CCD-A8C7-5FB5CEC3D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219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6469BF-A97E-4072-860A-C7BFB067C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73FE3F-4C4D-49FA-A0C1-8B1A369F5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2EFE2A-5481-43C1-9ECC-C09C63D18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09/02/2020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2BB61C-211D-4F6C-9FD9-85C6302A7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38F254-468D-4BA2-82D8-0F7D0829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89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C266F-B3B3-40D5-962C-98F042385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A4F9CA-C20A-4748-8E3B-317A6E99B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E6D132-C56B-4059-9E96-680FD606B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09/02/2020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CDEDB8-2585-48B5-9EF4-46AD35314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E7F8AA-E10E-4C09-A734-5956AC632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38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D7D010-293F-411D-B1C6-99E713B05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54971E-5686-46A3-9B58-6AFBBE362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7E9BEE-FAB5-41FD-A55F-D15EE0F9B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94E8721-E9A8-4934-97F3-DF72BB6D2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09/02/2020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A6755E-A776-4A63-9A66-7273CC413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BAB5B4-9C25-4F72-AEB6-F421238B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7511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FE432-4794-475C-BB16-65CC0F6D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669557-8098-4ECE-8D62-D0C8F035B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F56125A-46EA-4B1B-B51C-4A55883AE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7CF6BC4-7C42-4B65-AAA1-6F29AEC080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BD08FF6-4A5C-4A04-BFA6-732874D7C7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BDF978A-4766-4B5A-B662-8792586A6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09/02/2020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08D4F6E-3AC2-40A5-B091-1D1AE70A4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C48D7C2-CF8B-4557-A964-A4E96B6DD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191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33B815-7E7C-442D-AB95-B6D8587F6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F31FDF8-DB6B-47C1-923F-A210C9D0C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09/02/2020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67CBE61-4E8B-4CC5-B604-9EE3A7CE7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317F39-3EAD-4ECD-94C9-AC8857E90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028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FF8F49E-B02D-42C5-B30C-6D84D60BD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09/02/2020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323AFD9-6E52-4873-A8AE-39FA4193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606191-DC47-4AE6-BB95-E6A5453A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4861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9202E5-0668-477F-A546-3F18F0F8B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873D32-56D2-40B1-B43C-0B93761C4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284A6C-3930-4A64-8170-CCE87C510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3093BAF-A8A9-4D39-8688-87967BC1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09/02/2020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BBCCE0-FDC4-4B8C-BF21-ED8914CC0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54DB94A-B7A5-4E31-B5C8-911549D1E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464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21017B-97AC-4CE5-A503-00AD841DD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F1415FB-3EFB-4B56-822D-C746003123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EAB75D9-8CDE-4532-BBB4-EE01B3C67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B130B80-D21D-4673-8575-60871DA3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665D-52E0-4AB9-BDF5-17FA2135FA53}" type="datetimeFigureOut">
              <a:rPr lang="fr-FR" smtClean="0"/>
              <a:t>09/02/2020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7DD601-499B-4591-9A1D-49ED9DF6D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3333157-71A2-43E1-9E46-1BBFB55C2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20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EC9AF36-1A31-4B60-BD95-F0F4B174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61D4AD7-C69C-45CA-AE0A-02F6F3CD9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5E1B33-E13B-46ED-9533-6ADA65FA7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6665D-52E0-4AB9-BDF5-17FA2135FA53}" type="datetimeFigureOut">
              <a:rPr lang="fr-FR" smtClean="0"/>
              <a:t>09/02/2020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ED48B7-2449-4EE3-A5CD-78C05ACD44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563176-B3C2-4E47-88D2-DF1FD08CF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2F858-9802-42C5-AB48-00A06D53B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318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limentsain.fr/aliment/calendrier-fruits-legume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891D7C2-03B3-410F-8D53-D58CD96E54E5}"/>
              </a:ext>
            </a:extLst>
          </p:cNvPr>
          <p:cNvSpPr/>
          <p:nvPr/>
        </p:nvSpPr>
        <p:spPr>
          <a:xfrm>
            <a:off x="7487919" y="6169365"/>
            <a:ext cx="6339073" cy="8207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37C9F0-0E9D-434F-9C69-7C8742F0AEE4}"/>
              </a:ext>
            </a:extLst>
          </p:cNvPr>
          <p:cNvSpPr/>
          <p:nvPr/>
        </p:nvSpPr>
        <p:spPr>
          <a:xfrm>
            <a:off x="196770" y="347241"/>
            <a:ext cx="11620982" cy="159753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EC0E10E-EB66-4C1A-A539-01873F638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967771"/>
            <a:ext cx="3477209" cy="682787"/>
          </a:xfrm>
        </p:spPr>
        <p:txBody>
          <a:bodyPr>
            <a:noAutofit/>
          </a:bodyPr>
          <a:lstStyle/>
          <a:p>
            <a:r>
              <a:rPr lang="fr-FR" sz="4400" dirty="0" err="1">
                <a:latin typeface="BNPP Sans" panose="02000000000000000000" pitchFamily="50" charset="0"/>
                <a:ea typeface="Gungsuh" panose="020B0503020000020004" pitchFamily="18" charset="-127"/>
                <a:cs typeface="Aharoni" panose="020B0604020202020204" pitchFamily="2" charset="-79"/>
              </a:rPr>
              <a:t>Lamarmite</a:t>
            </a:r>
            <a:endParaRPr lang="fr-FR" sz="4400" dirty="0">
              <a:latin typeface="BNPP Sans" panose="02000000000000000000" pitchFamily="50" charset="0"/>
              <a:ea typeface="Gungsuh" panose="020B0503020000020004" pitchFamily="18" charset="-127"/>
              <a:cs typeface="Aharoni" panose="020B0604020202020204" pitchFamily="2" charset="-79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B3D1B6-C594-48CA-9AFA-D7B59795E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59" y="2337006"/>
            <a:ext cx="1350594" cy="135059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DF4FA19-9277-42B7-9060-3C1A85476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406" y="4305773"/>
            <a:ext cx="1229059" cy="850739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E0042A7D-5376-47FA-B48D-646DA1F84317}"/>
              </a:ext>
            </a:extLst>
          </p:cNvPr>
          <p:cNvSpPr txBox="1">
            <a:spLocks/>
          </p:cNvSpPr>
          <p:nvPr/>
        </p:nvSpPr>
        <p:spPr>
          <a:xfrm>
            <a:off x="6214110" y="4473725"/>
            <a:ext cx="3956178" cy="682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err="1">
                <a:latin typeface="BNPP Sans" panose="02000000000000000000" pitchFamily="50" charset="0"/>
              </a:rPr>
              <a:t>Openfood</a:t>
            </a:r>
            <a:r>
              <a:rPr lang="fr-FR" sz="4000" dirty="0">
                <a:latin typeface="BNPP Sans" panose="02000000000000000000" pitchFamily="50" charset="0"/>
              </a:rPr>
              <a:t> </a:t>
            </a:r>
            <a:r>
              <a:rPr lang="fr-FR" sz="4000" dirty="0" err="1">
                <a:latin typeface="BNPP Sans" panose="02000000000000000000" pitchFamily="50" charset="0"/>
              </a:rPr>
              <a:t>facts</a:t>
            </a:r>
            <a:endParaRPr lang="fr-FR" sz="4000" dirty="0">
              <a:latin typeface="BNPP Sans" panose="02000000000000000000" pitchFamily="50" charset="0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4F05A67C-1375-47CD-B012-A387F8A7FA16}"/>
              </a:ext>
            </a:extLst>
          </p:cNvPr>
          <p:cNvSpPr txBox="1">
            <a:spLocks/>
          </p:cNvSpPr>
          <p:nvPr/>
        </p:nvSpPr>
        <p:spPr>
          <a:xfrm>
            <a:off x="196770" y="536273"/>
            <a:ext cx="11280002" cy="682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NPP Sans" panose="02000000000000000000" pitchFamily="50" charset="0"/>
                <a:ea typeface="Gungsuh" panose="020B0503020000020004" pitchFamily="18" charset="-127"/>
                <a:cs typeface="Aharoni" panose="020B0604020202020204" pitchFamily="2" charset="-79"/>
              </a:rPr>
              <a:t>Analyse exploratoire des données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0F554B9-E512-4168-9F44-0CD0474304D0}"/>
              </a:ext>
            </a:extLst>
          </p:cNvPr>
          <p:cNvSpPr txBox="1">
            <a:spLocks/>
          </p:cNvSpPr>
          <p:nvPr/>
        </p:nvSpPr>
        <p:spPr>
          <a:xfrm>
            <a:off x="2430446" y="2967770"/>
            <a:ext cx="2482260" cy="682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solidFill>
                  <a:srgbClr val="0070C0"/>
                </a:solidFill>
                <a:latin typeface="BNPP Sans" panose="02000000000000000000" pitchFamily="50" charset="0"/>
                <a:ea typeface="Gungsuh" panose="020B0503020000020004" pitchFamily="18" charset="-127"/>
                <a:cs typeface="Aharoni" panose="020B0604020202020204" pitchFamily="2" charset="-79"/>
              </a:rPr>
              <a:t>Pour :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695CB45B-A40C-49F9-9DF3-1B0C632FFB7E}"/>
              </a:ext>
            </a:extLst>
          </p:cNvPr>
          <p:cNvSpPr txBox="1">
            <a:spLocks/>
          </p:cNvSpPr>
          <p:nvPr/>
        </p:nvSpPr>
        <p:spPr>
          <a:xfrm>
            <a:off x="1801546" y="4493998"/>
            <a:ext cx="2824037" cy="682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solidFill>
                  <a:srgbClr val="0070C0"/>
                </a:solidFill>
                <a:latin typeface="BNPP Sans" panose="02000000000000000000" pitchFamily="50" charset="0"/>
                <a:ea typeface="Gungsuh" panose="020B0503020000020004" pitchFamily="18" charset="-127"/>
                <a:cs typeface="Aharoni" panose="020B0604020202020204" pitchFamily="2" charset="-79"/>
              </a:rPr>
              <a:t>Données :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9B065C81-E4AD-492A-9808-8BCAC18937D2}"/>
              </a:ext>
            </a:extLst>
          </p:cNvPr>
          <p:cNvSpPr txBox="1">
            <a:spLocks/>
          </p:cNvSpPr>
          <p:nvPr/>
        </p:nvSpPr>
        <p:spPr>
          <a:xfrm>
            <a:off x="374248" y="1186753"/>
            <a:ext cx="11280002" cy="682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NPP Sans" panose="02000000000000000000" pitchFamily="50" charset="0"/>
                <a:ea typeface="Gungsuh" panose="020B0503020000020004" pitchFamily="18" charset="-127"/>
                <a:cs typeface="Aharoni" panose="020B0604020202020204" pitchFamily="2" charset="-79"/>
              </a:rPr>
              <a:t>Objectif : </a:t>
            </a:r>
            <a:r>
              <a:rPr lang="fr-FR" sz="4400" dirty="0">
                <a:solidFill>
                  <a:srgbClr val="00B050"/>
                </a:solidFill>
                <a:latin typeface="BNPP Sans" panose="02000000000000000000" pitchFamily="50" charset="0"/>
                <a:ea typeface="Gungsuh" panose="020B0503020000020004" pitchFamily="18" charset="-127"/>
                <a:cs typeface="Aharoni" panose="020B0604020202020204" pitchFamily="2" charset="-79"/>
              </a:rPr>
              <a:t>générateur de recettes saines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ABB03F9D-3C4E-48A8-975F-D901B896C75E}"/>
              </a:ext>
            </a:extLst>
          </p:cNvPr>
          <p:cNvSpPr txBox="1">
            <a:spLocks/>
          </p:cNvSpPr>
          <p:nvPr/>
        </p:nvSpPr>
        <p:spPr>
          <a:xfrm>
            <a:off x="8112176" y="6175213"/>
            <a:ext cx="5172863" cy="682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latin typeface="BNPP Sans" panose="02000000000000000000" pitchFamily="50" charset="0"/>
                <a:ea typeface="Gungsuh" panose="020B0503020000020004" pitchFamily="18" charset="-127"/>
                <a:cs typeface="Aharoni" panose="020B0604020202020204" pitchFamily="2" charset="-79"/>
              </a:rPr>
              <a:t>François BOYER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EC2901BB-56C2-433E-AE56-CDB19BED78E4}"/>
              </a:ext>
            </a:extLst>
          </p:cNvPr>
          <p:cNvSpPr txBox="1">
            <a:spLocks/>
          </p:cNvSpPr>
          <p:nvPr/>
        </p:nvSpPr>
        <p:spPr>
          <a:xfrm>
            <a:off x="7090949" y="6169365"/>
            <a:ext cx="2482260" cy="682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latin typeface="BNPP Sans" panose="02000000000000000000" pitchFamily="50" charset="0"/>
                <a:ea typeface="Gungsuh" panose="020B0503020000020004" pitchFamily="18" charset="-127"/>
                <a:cs typeface="Aharoni" panose="020B0604020202020204" pitchFamily="2" charset="-79"/>
              </a:rPr>
              <a:t>Auteur :</a:t>
            </a:r>
          </a:p>
        </p:txBody>
      </p:sp>
    </p:spTree>
    <p:extLst>
      <p:ext uri="{BB962C8B-B14F-4D97-AF65-F5344CB8AC3E}">
        <p14:creationId xmlns:p14="http://schemas.microsoft.com/office/powerpoint/2010/main" val="3494814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C5AA0E7-76CF-42DD-82B0-FC34B0F2F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553" y="1344895"/>
            <a:ext cx="389572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FC1461-E3C0-4656-A96A-ACE2DF55D0A2}"/>
              </a:ext>
            </a:extLst>
          </p:cNvPr>
          <p:cNvSpPr/>
          <p:nvPr/>
        </p:nvSpPr>
        <p:spPr>
          <a:xfrm>
            <a:off x="5409236" y="2412677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3200" b="0" i="0" u="none" strike="noStrike" dirty="0">
                <a:solidFill>
                  <a:srgbClr val="000000"/>
                </a:solidFill>
                <a:effectLst/>
                <a:latin typeface="BNPP Sans" panose="02000000000000000000" pitchFamily="50" charset="0"/>
              </a:rPr>
              <a:t>Près d'un quart des produits comportent au moins 1 additif considéré comme nocif</a:t>
            </a:r>
          </a:p>
          <a:p>
            <a:r>
              <a:rPr lang="fr-FR" sz="3200" b="1" dirty="0">
                <a:solidFill>
                  <a:srgbClr val="0070C0"/>
                </a:solidFill>
                <a:latin typeface="BNPP Sans" panose="02000000000000000000" pitchFamily="50" charset="0"/>
              </a:rPr>
              <a:t>(</a:t>
            </a:r>
            <a:r>
              <a:rPr lang="fr-FR" sz="3200" b="1" dirty="0" err="1">
                <a:solidFill>
                  <a:srgbClr val="0070C0"/>
                </a:solidFill>
                <a:latin typeface="BNPP Sans" panose="02000000000000000000" pitchFamily="50" charset="0"/>
              </a:rPr>
              <a:t>scoring</a:t>
            </a:r>
            <a:r>
              <a:rPr lang="fr-FR" sz="3200" b="1" dirty="0">
                <a:solidFill>
                  <a:srgbClr val="0070C0"/>
                </a:solidFill>
                <a:latin typeface="BNPP Sans" panose="02000000000000000000" pitchFamily="50" charset="0"/>
              </a:rPr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60482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FC1461-E3C0-4656-A96A-ACE2DF55D0A2}"/>
              </a:ext>
            </a:extLst>
          </p:cNvPr>
          <p:cNvSpPr/>
          <p:nvPr/>
        </p:nvSpPr>
        <p:spPr>
          <a:xfrm>
            <a:off x="4907666" y="2227482"/>
            <a:ext cx="660914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>
                <a:latin typeface="BNPP Sans" panose="02000000000000000000" pitchFamily="50" charset="0"/>
              </a:rPr>
              <a:t>La moitié des produits comportent plus de 4,5g de sucre /100g</a:t>
            </a:r>
          </a:p>
          <a:p>
            <a:r>
              <a:rPr lang="fr-FR" sz="3200" dirty="0">
                <a:latin typeface="BNPP Sans" panose="02000000000000000000" pitchFamily="50" charset="0"/>
              </a:rPr>
              <a:t>(ils sont en dessous du </a:t>
            </a:r>
            <a:r>
              <a:rPr lang="fr-FR" sz="3200" b="1" dirty="0" err="1">
                <a:solidFill>
                  <a:srgbClr val="7030A0"/>
                </a:solidFill>
                <a:latin typeface="BNPP Sans" panose="02000000000000000000" pitchFamily="50" charset="0"/>
              </a:rPr>
              <a:t>scoring</a:t>
            </a:r>
            <a:r>
              <a:rPr lang="fr-FR" sz="3200" b="1" dirty="0">
                <a:solidFill>
                  <a:srgbClr val="7030A0"/>
                </a:solidFill>
                <a:latin typeface="BNPP Sans" panose="02000000000000000000" pitchFamily="50" charset="0"/>
              </a:rPr>
              <a:t> 5</a:t>
            </a:r>
            <a:r>
              <a:rPr lang="fr-FR" sz="3200" dirty="0">
                <a:latin typeface="BNPP Sans" panose="02000000000000000000" pitchFamily="50" charset="0"/>
              </a:rPr>
              <a:t> pour le sucre)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E10C83-EAE0-4DB6-8B63-54A8850CE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05" y="1425917"/>
            <a:ext cx="389572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599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FC1461-E3C0-4656-A96A-ACE2DF55D0A2}"/>
              </a:ext>
            </a:extLst>
          </p:cNvPr>
          <p:cNvSpPr/>
          <p:nvPr/>
        </p:nvSpPr>
        <p:spPr>
          <a:xfrm>
            <a:off x="5409236" y="2412677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3200" dirty="0">
                <a:latin typeface="BNPP Sans" panose="02000000000000000000" pitchFamily="50" charset="0"/>
              </a:rPr>
              <a:t>Un quart des produits comportent plus de 7g de graisses saturées</a:t>
            </a:r>
          </a:p>
          <a:p>
            <a:r>
              <a:rPr lang="fr-FR" sz="3200" dirty="0">
                <a:latin typeface="BNPP Sans" panose="02000000000000000000" pitchFamily="50" charset="0"/>
              </a:rPr>
              <a:t>(</a:t>
            </a:r>
            <a:r>
              <a:rPr lang="fr-FR" sz="3200" b="1" dirty="0" err="1">
                <a:solidFill>
                  <a:srgbClr val="0070C0"/>
                </a:solidFill>
                <a:latin typeface="BNPP Sans" panose="02000000000000000000" pitchFamily="50" charset="0"/>
              </a:rPr>
              <a:t>scoring</a:t>
            </a:r>
            <a:r>
              <a:rPr lang="fr-FR" sz="3200" b="1" dirty="0">
                <a:solidFill>
                  <a:srgbClr val="0070C0"/>
                </a:solidFill>
                <a:latin typeface="BNPP Sans" panose="02000000000000000000" pitchFamily="50" charset="0"/>
              </a:rPr>
              <a:t> 1</a:t>
            </a:r>
            <a:r>
              <a:rPr lang="fr-FR" sz="3200" dirty="0">
                <a:latin typeface="BNPP Sans" panose="02000000000000000000" pitchFamily="50" charset="0"/>
              </a:rPr>
              <a:t>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811FD01-F410-4C36-A4F6-E24F4917C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77" y="1344894"/>
            <a:ext cx="389572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088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FC1461-E3C0-4656-A96A-ACE2DF55D0A2}"/>
              </a:ext>
            </a:extLst>
          </p:cNvPr>
          <p:cNvSpPr/>
          <p:nvPr/>
        </p:nvSpPr>
        <p:spPr>
          <a:xfrm>
            <a:off x="5409236" y="2412677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3200" dirty="0">
                <a:latin typeface="BNPP Sans" panose="02000000000000000000" pitchFamily="50" charset="0"/>
              </a:rPr>
              <a:t>Plus d'un quart des produits sont du bio français (</a:t>
            </a:r>
            <a:r>
              <a:rPr lang="fr-FR" sz="3200" b="1" dirty="0" err="1">
                <a:solidFill>
                  <a:srgbClr val="990099"/>
                </a:solidFill>
                <a:latin typeface="BNPP Sans" panose="02000000000000000000" pitchFamily="50" charset="0"/>
              </a:rPr>
              <a:t>scoring</a:t>
            </a:r>
            <a:r>
              <a:rPr lang="fr-FR" sz="3200" b="1" dirty="0">
                <a:solidFill>
                  <a:srgbClr val="990099"/>
                </a:solidFill>
                <a:latin typeface="BNPP Sans" panose="02000000000000000000" pitchFamily="50" charset="0"/>
              </a:rPr>
              <a:t> 5</a:t>
            </a:r>
            <a:r>
              <a:rPr lang="fr-FR" sz="3200" dirty="0">
                <a:latin typeface="BNPP Sans" panose="02000000000000000000" pitchFamily="50" charset="0"/>
              </a:rPr>
              <a:t>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61D771D-5462-4B0E-A98B-983CE2847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71" y="1344894"/>
            <a:ext cx="389572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686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FC1461-E3C0-4656-A96A-ACE2DF55D0A2}"/>
              </a:ext>
            </a:extLst>
          </p:cNvPr>
          <p:cNvSpPr/>
          <p:nvPr/>
        </p:nvSpPr>
        <p:spPr>
          <a:xfrm>
            <a:off x="5397661" y="2007563"/>
            <a:ext cx="6096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3200" b="0" i="0" u="none" strike="noStrike" dirty="0">
                <a:solidFill>
                  <a:srgbClr val="000000"/>
                </a:solidFill>
                <a:effectLst/>
                <a:latin typeface="BNPP Sans" panose="02000000000000000000" pitchFamily="50" charset="0"/>
              </a:rPr>
              <a:t>La moitié des produits ont plus de 7 ingrédients  </a:t>
            </a:r>
          </a:p>
          <a:p>
            <a:r>
              <a:rPr lang="fr-FR" sz="3200" b="0" i="0" u="none" strike="noStrike" dirty="0">
                <a:solidFill>
                  <a:srgbClr val="000000"/>
                </a:solidFill>
                <a:effectLst/>
                <a:latin typeface="BNPP Sans" panose="02000000000000000000" pitchFamily="50" charset="0"/>
              </a:rPr>
              <a:t>(</a:t>
            </a:r>
            <a:r>
              <a:rPr lang="fr-FR" sz="3200" b="1" i="0" u="none" strike="noStrike" dirty="0" err="1">
                <a:solidFill>
                  <a:srgbClr val="0070C0"/>
                </a:solidFill>
                <a:effectLst/>
                <a:latin typeface="BNPP Sans" panose="02000000000000000000" pitchFamily="50" charset="0"/>
              </a:rPr>
              <a:t>scoring</a:t>
            </a:r>
            <a:r>
              <a:rPr lang="fr-FR" sz="3200" b="1" i="0" u="none" strike="noStrike" dirty="0">
                <a:solidFill>
                  <a:srgbClr val="0070C0"/>
                </a:solidFill>
                <a:effectLst/>
                <a:latin typeface="BNPP Sans" panose="02000000000000000000" pitchFamily="50" charset="0"/>
              </a:rPr>
              <a:t> 1 : &gt; 7 ingrédients</a:t>
            </a:r>
            <a:r>
              <a:rPr lang="fr-FR" sz="3200" b="0" i="0" u="none" strike="noStrike" dirty="0">
                <a:solidFill>
                  <a:srgbClr val="000000"/>
                </a:solidFill>
                <a:effectLst/>
                <a:latin typeface="BNPP Sans" panose="02000000000000000000" pitchFamily="50" charset="0"/>
              </a:rPr>
              <a:t>, </a:t>
            </a:r>
            <a:r>
              <a:rPr lang="fr-FR" sz="3200" b="1" i="0" u="none" strike="noStrike" dirty="0" err="1">
                <a:solidFill>
                  <a:srgbClr val="FFC000"/>
                </a:solidFill>
                <a:effectLst/>
                <a:latin typeface="BNPP Sans" panose="02000000000000000000" pitchFamily="50" charset="0"/>
              </a:rPr>
              <a:t>scoring</a:t>
            </a:r>
            <a:r>
              <a:rPr lang="fr-FR" sz="3200" b="1" i="0" u="none" strike="noStrike" dirty="0">
                <a:solidFill>
                  <a:srgbClr val="FFC000"/>
                </a:solidFill>
                <a:effectLst/>
                <a:latin typeface="BNPP Sans" panose="02000000000000000000" pitchFamily="50" charset="0"/>
              </a:rPr>
              <a:t> 2 : &gt; 10 ingrédients</a:t>
            </a:r>
            <a:r>
              <a:rPr lang="fr-FR" sz="3200" b="0" i="0" u="none" strike="noStrike" dirty="0">
                <a:solidFill>
                  <a:srgbClr val="000000"/>
                </a:solidFill>
                <a:effectLst/>
                <a:latin typeface="BNPP Sans" panose="02000000000000000000" pitchFamily="50" charset="0"/>
              </a:rPr>
              <a:t>)</a:t>
            </a:r>
          </a:p>
          <a:p>
            <a:endParaRPr lang="fr-FR" sz="3200" b="0" i="0" u="none" strike="noStrike" dirty="0">
              <a:solidFill>
                <a:srgbClr val="000000"/>
              </a:solidFill>
              <a:effectLst/>
              <a:latin typeface="BNPP Sans" panose="02000000000000000000" pitchFamily="50" charset="0"/>
            </a:endParaRPr>
          </a:p>
          <a:p>
            <a:r>
              <a:rPr lang="fr-FR" sz="3200" dirty="0">
                <a:solidFill>
                  <a:srgbClr val="000000"/>
                </a:solidFill>
                <a:latin typeface="BNPP Sans" panose="02000000000000000000" pitchFamily="50" charset="0"/>
              </a:rPr>
              <a:t>à partir de 5 ingrédients on commence à considérer le produit comme transformé</a:t>
            </a:r>
            <a:endParaRPr lang="fr-FR" sz="3200" b="0" i="0" u="none" strike="noStrike" dirty="0">
              <a:solidFill>
                <a:srgbClr val="000000"/>
              </a:solidFill>
              <a:effectLst/>
              <a:latin typeface="BNPP Sans" panose="02000000000000000000" pitchFamily="50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0722783-647E-470B-837F-1038E1631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43" y="1344894"/>
            <a:ext cx="389572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190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ADE2DDD-42DC-4592-A1E2-5061C862B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84" y="0"/>
            <a:ext cx="10228160" cy="714589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0D06456-FC28-464D-B72A-9431028F2E6A}"/>
              </a:ext>
            </a:extLst>
          </p:cNvPr>
          <p:cNvSpPr txBox="1"/>
          <p:nvPr/>
        </p:nvSpPr>
        <p:spPr>
          <a:xfrm>
            <a:off x="1184478" y="2372619"/>
            <a:ext cx="9244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Conserver les meilleurs aliments et faire des compromis</a:t>
            </a:r>
          </a:p>
        </p:txBody>
      </p:sp>
    </p:spTree>
    <p:extLst>
      <p:ext uri="{BB962C8B-B14F-4D97-AF65-F5344CB8AC3E}">
        <p14:creationId xmlns:p14="http://schemas.microsoft.com/office/powerpoint/2010/main" val="3082620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9C1984A-91AE-4440-B13F-6D81CFE26BDD}"/>
              </a:ext>
            </a:extLst>
          </p:cNvPr>
          <p:cNvSpPr txBox="1"/>
          <p:nvPr/>
        </p:nvSpPr>
        <p:spPr>
          <a:xfrm>
            <a:off x="255605" y="1909820"/>
            <a:ext cx="1204924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NPP Sans" panose="02000000000000000000" pitchFamily="50" charset="0"/>
              </a:rPr>
              <a:t>Si on ne conserve que les aliments avec :</a:t>
            </a:r>
          </a:p>
          <a:p>
            <a:pPr marL="457200" indent="-457200">
              <a:buFont typeface="Symbol" panose="05050102010706020507" pitchFamily="18" charset="2"/>
              <a:buChar char="Þ"/>
            </a:pPr>
            <a:r>
              <a:rPr lang="fr-FR" sz="2800" dirty="0">
                <a:latin typeface="BNPP Sans" panose="02000000000000000000" pitchFamily="50" charset="0"/>
              </a:rPr>
              <a:t>le nutrition </a:t>
            </a:r>
            <a:r>
              <a:rPr lang="fr-FR" sz="2800" dirty="0" err="1">
                <a:latin typeface="BNPP Sans" panose="02000000000000000000" pitchFamily="50" charset="0"/>
              </a:rPr>
              <a:t>scoring</a:t>
            </a:r>
            <a:r>
              <a:rPr lang="fr-FR" sz="2800" dirty="0">
                <a:latin typeface="BNPP Sans" panose="02000000000000000000" pitchFamily="50" charset="0"/>
              </a:rPr>
              <a:t> = 5</a:t>
            </a:r>
          </a:p>
          <a:p>
            <a:pPr marL="457200" indent="-457200">
              <a:buFont typeface="Symbol" panose="05050102010706020507" pitchFamily="18" charset="2"/>
              <a:buChar char="Þ"/>
            </a:pPr>
            <a:r>
              <a:rPr lang="fr-FR" sz="2800" dirty="0">
                <a:latin typeface="BNPP Sans" panose="02000000000000000000" pitchFamily="50" charset="0"/>
              </a:rPr>
              <a:t>un </a:t>
            </a:r>
            <a:r>
              <a:rPr lang="fr-FR" sz="2800" dirty="0" err="1">
                <a:latin typeface="BNPP Sans" panose="02000000000000000000" pitchFamily="50" charset="0"/>
              </a:rPr>
              <a:t>scoring</a:t>
            </a:r>
            <a:r>
              <a:rPr lang="fr-FR" sz="2800" dirty="0">
                <a:latin typeface="BNPP Sans" panose="02000000000000000000" pitchFamily="50" charset="0"/>
              </a:rPr>
              <a:t> bio &gt;= 2 </a:t>
            </a:r>
          </a:p>
          <a:p>
            <a:pPr marL="914400" lvl="1" indent="-457200">
              <a:buFont typeface="Symbol" panose="05050102010706020507" pitchFamily="18" charset="2"/>
              <a:buChar char="Þ"/>
            </a:pPr>
            <a:r>
              <a:rPr lang="fr-FR" sz="2800" dirty="0">
                <a:latin typeface="BNPP Sans" panose="02000000000000000000" pitchFamily="50" charset="0"/>
              </a:rPr>
              <a:t>(ce qui signifie au minimum des produits français, qu'ils soient bio ou non)</a:t>
            </a:r>
          </a:p>
          <a:p>
            <a:pPr marL="914400" lvl="1" indent="-457200">
              <a:buFont typeface="Symbol" panose="05050102010706020507" pitchFamily="18" charset="2"/>
              <a:buChar char="Þ"/>
            </a:pPr>
            <a:endParaRPr lang="fr-FR" sz="2800" dirty="0">
              <a:latin typeface="BNPP Sans" panose="02000000000000000000" pitchFamily="50" charset="0"/>
            </a:endParaRPr>
          </a:p>
          <a:p>
            <a:pPr marL="457200" indent="-457200">
              <a:buFont typeface="Symbol" panose="05050102010706020507" pitchFamily="18" charset="2"/>
              <a:buChar char="Þ"/>
            </a:pPr>
            <a:r>
              <a:rPr lang="fr-FR" sz="2800" dirty="0">
                <a:latin typeface="BNPP Sans" panose="02000000000000000000" pitchFamily="50" charset="0"/>
              </a:rPr>
              <a:t>un </a:t>
            </a:r>
            <a:r>
              <a:rPr lang="fr-FR" sz="2800" dirty="0" err="1">
                <a:latin typeface="BNPP Sans" panose="02000000000000000000" pitchFamily="50" charset="0"/>
              </a:rPr>
              <a:t>scoring</a:t>
            </a:r>
            <a:r>
              <a:rPr lang="fr-FR" sz="2800" dirty="0">
                <a:latin typeface="BNPP Sans" panose="02000000000000000000" pitchFamily="50" charset="0"/>
              </a:rPr>
              <a:t> sur le nombre d'ingrédients &gt;= 2 </a:t>
            </a:r>
          </a:p>
          <a:p>
            <a:pPr marL="914400" lvl="1" indent="-457200">
              <a:buFont typeface="Symbol" panose="05050102010706020507" pitchFamily="18" charset="2"/>
              <a:buChar char="Þ"/>
            </a:pPr>
            <a:r>
              <a:rPr lang="fr-FR" sz="2800" dirty="0">
                <a:latin typeface="BNPP Sans" panose="02000000000000000000" pitchFamily="50" charset="0"/>
              </a:rPr>
              <a:t>(c’est-à-dire pas plus de 5 ingrédients pour éviter les produits transformés)</a:t>
            </a:r>
          </a:p>
          <a:p>
            <a:pPr lvl="1"/>
            <a:endParaRPr lang="fr-FR" sz="2800" dirty="0">
              <a:latin typeface="BNPP Sans" panose="02000000000000000000" pitchFamily="50" charset="0"/>
            </a:endParaRPr>
          </a:p>
          <a:p>
            <a:r>
              <a:rPr lang="fr-FR" sz="2800" dirty="0">
                <a:latin typeface="BNPP Sans" panose="02000000000000000000" pitchFamily="50" charset="0"/>
              </a:rPr>
              <a:t>Alors on se rend compte qu’il y a plus de choix (voir slide suivante)</a:t>
            </a:r>
          </a:p>
          <a:p>
            <a:pPr marL="914400" lvl="1" indent="-457200">
              <a:buFont typeface="Symbol" panose="05050102010706020507" pitchFamily="18" charset="2"/>
              <a:buChar char="Þ"/>
            </a:pPr>
            <a:endParaRPr lang="fr-FR" sz="2800" dirty="0">
              <a:latin typeface="BNPP Sans" panose="02000000000000000000" pitchFamily="50" charset="0"/>
            </a:endParaRPr>
          </a:p>
          <a:p>
            <a:endParaRPr lang="fr-FR" sz="2800" dirty="0">
              <a:latin typeface="BNPP Sans" panose="02000000000000000000" pitchFamily="50" charset="0"/>
              <a:sym typeface="Wingdings" panose="05000000000000000000" pitchFamily="2" charset="2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C28FED5-2FD6-437A-BDCB-A6BCD81098A9}"/>
              </a:ext>
            </a:extLst>
          </p:cNvPr>
          <p:cNvSpPr txBox="1"/>
          <p:nvPr/>
        </p:nvSpPr>
        <p:spPr>
          <a:xfrm>
            <a:off x="255605" y="428261"/>
            <a:ext cx="12049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BNPP Sans" panose="02000000000000000000" pitchFamily="50" charset="0"/>
              </a:rPr>
              <a:t>Si on ne conserve que les aliments ayant </a:t>
            </a:r>
            <a:r>
              <a:rPr lang="fr-FR" sz="2800" u="sng" dirty="0">
                <a:latin typeface="BNPP Sans" panose="02000000000000000000" pitchFamily="50" charset="0"/>
              </a:rPr>
              <a:t>tous les </a:t>
            </a:r>
            <a:r>
              <a:rPr lang="fr-FR" sz="2800" u="sng" dirty="0" err="1">
                <a:latin typeface="BNPP Sans" panose="02000000000000000000" pitchFamily="50" charset="0"/>
              </a:rPr>
              <a:t>scorings</a:t>
            </a:r>
            <a:r>
              <a:rPr lang="fr-FR" sz="2800" u="sng" dirty="0">
                <a:latin typeface="BNPP Sans" panose="02000000000000000000" pitchFamily="50" charset="0"/>
              </a:rPr>
              <a:t> à 5</a:t>
            </a:r>
            <a:r>
              <a:rPr lang="fr-FR" sz="2800" dirty="0">
                <a:latin typeface="BNPP Sans" panose="02000000000000000000" pitchFamily="50" charset="0"/>
              </a:rPr>
              <a:t> on se rend compte qu’il reste très peu de choix (voir slide suivante)</a:t>
            </a:r>
            <a:endParaRPr lang="fr-FR" sz="2800" u="sng" dirty="0">
              <a:latin typeface="BNPP Sans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619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11E85A-AF04-4D14-8591-3D6A1E3CA484}"/>
              </a:ext>
            </a:extLst>
          </p:cNvPr>
          <p:cNvSpPr/>
          <p:nvPr/>
        </p:nvSpPr>
        <p:spPr>
          <a:xfrm>
            <a:off x="5036916" y="200252"/>
            <a:ext cx="2590800" cy="1077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9C1984A-91AE-4440-B13F-6D81CFE26BDD}"/>
              </a:ext>
            </a:extLst>
          </p:cNvPr>
          <p:cNvSpPr txBox="1"/>
          <p:nvPr/>
        </p:nvSpPr>
        <p:spPr>
          <a:xfrm>
            <a:off x="7627716" y="604442"/>
            <a:ext cx="33200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NPP Sans" panose="02000000000000000000" pitchFamily="50" charset="0"/>
              </a:rPr>
              <a:t>Nutrition score = 5</a:t>
            </a:r>
          </a:p>
          <a:p>
            <a:pPr algn="ctr"/>
            <a:r>
              <a:rPr lang="fr-FR" dirty="0">
                <a:latin typeface="BNPP Sans" panose="02000000000000000000" pitchFamily="50" charset="0"/>
              </a:rPr>
              <a:t>Bio score &gt;= 2</a:t>
            </a:r>
          </a:p>
          <a:p>
            <a:pPr algn="ctr"/>
            <a:r>
              <a:rPr lang="fr-FR" dirty="0" err="1">
                <a:latin typeface="BNPP Sans" panose="02000000000000000000" pitchFamily="50" charset="0"/>
              </a:rPr>
              <a:t>Ingredients</a:t>
            </a:r>
            <a:r>
              <a:rPr lang="fr-FR" dirty="0">
                <a:latin typeface="BNPP Sans" panose="02000000000000000000" pitchFamily="50" charset="0"/>
              </a:rPr>
              <a:t> score &gt;= 2</a:t>
            </a:r>
          </a:p>
          <a:p>
            <a:pPr algn="ctr"/>
            <a:endParaRPr lang="fr-FR" dirty="0">
              <a:latin typeface="BNPP Sans" panose="02000000000000000000" pitchFamily="50" charset="0"/>
            </a:endParaRPr>
          </a:p>
          <a:p>
            <a:pPr algn="ctr"/>
            <a:endParaRPr lang="fr-FR" sz="3600" b="1" u="sng" dirty="0">
              <a:latin typeface="BNPP Sans" panose="02000000000000000000" pitchFamily="50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A7B7EC8-C892-441C-914B-2063B5A53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040" y="1481605"/>
            <a:ext cx="5539853" cy="430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1BA0B57-516D-43DC-BEAD-1ABE3A493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70" y="1481605"/>
            <a:ext cx="5658092" cy="442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68C503C-684F-4372-8D68-AC6D112F17CC}"/>
              </a:ext>
            </a:extLst>
          </p:cNvPr>
          <p:cNvSpPr txBox="1"/>
          <p:nvPr/>
        </p:nvSpPr>
        <p:spPr>
          <a:xfrm>
            <a:off x="1716910" y="1112273"/>
            <a:ext cx="332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NPP Sans" panose="02000000000000000000" pitchFamily="50" charset="0"/>
              </a:rPr>
              <a:t>Tous les </a:t>
            </a:r>
            <a:r>
              <a:rPr lang="fr-FR" dirty="0" err="1">
                <a:latin typeface="BNPP Sans" panose="02000000000000000000" pitchFamily="50" charset="0"/>
              </a:rPr>
              <a:t>scorings</a:t>
            </a:r>
            <a:r>
              <a:rPr lang="fr-FR" dirty="0">
                <a:latin typeface="BNPP Sans" panose="02000000000000000000" pitchFamily="50" charset="0"/>
              </a:rPr>
              <a:t> = 5 :</a:t>
            </a:r>
            <a:endParaRPr lang="fr-FR" sz="3600" u="sng" dirty="0">
              <a:latin typeface="BNPP Sans" panose="02000000000000000000" pitchFamily="50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DE28ABD-1C14-4EFB-890C-813D549F3A9F}"/>
              </a:ext>
            </a:extLst>
          </p:cNvPr>
          <p:cNvSpPr txBox="1"/>
          <p:nvPr/>
        </p:nvSpPr>
        <p:spPr>
          <a:xfrm>
            <a:off x="5172896" y="200252"/>
            <a:ext cx="23188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Diversité des</a:t>
            </a:r>
          </a:p>
          <a:p>
            <a:pPr algn="ctr"/>
            <a:r>
              <a:rPr lang="fr-FR" sz="3200" dirty="0"/>
              <a:t>choix</a:t>
            </a:r>
          </a:p>
        </p:txBody>
      </p:sp>
    </p:spTree>
    <p:extLst>
      <p:ext uri="{BB962C8B-B14F-4D97-AF65-F5344CB8AC3E}">
        <p14:creationId xmlns:p14="http://schemas.microsoft.com/office/powerpoint/2010/main" val="2546302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ADE2DDD-42DC-4592-A1E2-5061C862B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84" y="0"/>
            <a:ext cx="10228160" cy="714589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0D06456-FC28-464D-B72A-9431028F2E6A}"/>
              </a:ext>
            </a:extLst>
          </p:cNvPr>
          <p:cNvSpPr txBox="1"/>
          <p:nvPr/>
        </p:nvSpPr>
        <p:spPr>
          <a:xfrm>
            <a:off x="1184478" y="2372619"/>
            <a:ext cx="9244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Exemples d’aliments de qualité obtenus par les </a:t>
            </a:r>
            <a:r>
              <a:rPr lang="fr-FR" sz="3600" dirty="0" err="1">
                <a:highlight>
                  <a:srgbClr val="FFFF00"/>
                </a:highlight>
                <a:latin typeface="BNPP Sans" panose="02000000000000000000" pitchFamily="50" charset="0"/>
              </a:rPr>
              <a:t>scorings</a:t>
            </a:r>
            <a:endParaRPr lang="fr-FR" sz="3600" dirty="0">
              <a:highlight>
                <a:srgbClr val="FFFF00"/>
              </a:highlight>
              <a:latin typeface="BNPP Sans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478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1">
            <a:extLst>
              <a:ext uri="{FF2B5EF4-FFF2-40B4-BE49-F238E27FC236}">
                <a16:creationId xmlns:a16="http://schemas.microsoft.com/office/drawing/2014/main" id="{CC146596-790A-4034-A995-DEAF06D189AF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1210" y="1524000"/>
            <a:ext cx="5715000" cy="3810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D2181E1-36EA-40A9-B18F-ABEE98A06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225" y="1664504"/>
            <a:ext cx="2380286" cy="31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4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7D59591F-D0D4-4D8E-BEE8-3EE9C760C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4363" y="0"/>
            <a:ext cx="16480558" cy="956843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DA8C3E9-19C9-4BD6-8A30-B8D0C04CBE6B}"/>
              </a:ext>
            </a:extLst>
          </p:cNvPr>
          <p:cNvSpPr txBox="1"/>
          <p:nvPr/>
        </p:nvSpPr>
        <p:spPr>
          <a:xfrm>
            <a:off x="3012440" y="3241040"/>
            <a:ext cx="61671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Pour des recettes saines</a:t>
            </a:r>
          </a:p>
          <a:p>
            <a:pPr algn="ctr"/>
            <a:endParaRPr lang="fr-FR" sz="3600" dirty="0">
              <a:highlight>
                <a:srgbClr val="FFFF00"/>
              </a:highlight>
              <a:latin typeface="BNPP Sans" panose="02000000000000000000" pitchFamily="50" charset="0"/>
            </a:endParaRPr>
          </a:p>
          <a:p>
            <a:pPr algn="ctr"/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Face à l’abondance du choix</a:t>
            </a:r>
          </a:p>
          <a:p>
            <a:pPr algn="ctr"/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Comment bien manger ?</a:t>
            </a:r>
          </a:p>
          <a:p>
            <a:pPr algn="ctr"/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Comment bien choisir ?</a:t>
            </a:r>
          </a:p>
        </p:txBody>
      </p:sp>
    </p:spTree>
    <p:extLst>
      <p:ext uri="{BB962C8B-B14F-4D97-AF65-F5344CB8AC3E}">
        <p14:creationId xmlns:p14="http://schemas.microsoft.com/office/powerpoint/2010/main" val="3852227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4D88EC65-9DF7-4985-B065-20F5E20E5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9801" y="1371598"/>
            <a:ext cx="5715000" cy="3810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7D606CB-AA3B-4683-91CF-F66A1FFF39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258" y="1609748"/>
            <a:ext cx="2810076" cy="278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88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A185F76F-D06F-4CCE-A3D8-DC5362171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3289" y="1331089"/>
            <a:ext cx="5715000" cy="3810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6D69719-A800-498C-BE01-1EDA97201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30" y="1331089"/>
            <a:ext cx="2267221" cy="309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6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86CA9659-FE2B-4641-839E-B4BA91F3E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0763" y="1364376"/>
            <a:ext cx="5715000" cy="3810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D704D6-B6FB-406A-BAE3-29F0B886B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66" y="1516862"/>
            <a:ext cx="3292837" cy="334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92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605D8DF-72DB-49A0-8B94-AC997361C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804" y="1687653"/>
            <a:ext cx="1825847" cy="3231587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98587A4D-C493-43BB-BA9C-81B180509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7300" y="1398446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29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90E0BE0-C270-4B67-B99F-5A9B9D527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25" y="1861358"/>
            <a:ext cx="3128664" cy="2455999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E1975123-4026-4EE1-8CA2-ED310A32D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2885" y="1557571"/>
            <a:ext cx="5220390" cy="348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51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7F7B18F7-38DD-4DA2-BAE0-F2B2D53DE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831" y="1315656"/>
            <a:ext cx="5683169" cy="3788779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C0A68BC6-C07C-42F7-B6AA-4DB658F3E3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1511" y="1315656"/>
            <a:ext cx="5683168" cy="378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64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94192AA-94EF-492C-BA0E-56E6F3A71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861" y="-1208590"/>
            <a:ext cx="13912770" cy="9275180"/>
          </a:xfrm>
        </p:spPr>
      </p:pic>
    </p:spTree>
    <p:extLst>
      <p:ext uri="{BB962C8B-B14F-4D97-AF65-F5344CB8AC3E}">
        <p14:creationId xmlns:p14="http://schemas.microsoft.com/office/powerpoint/2010/main" val="739372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F90C3FB-7334-4574-833A-712794E43E14}"/>
              </a:ext>
            </a:extLst>
          </p:cNvPr>
          <p:cNvSpPr txBox="1"/>
          <p:nvPr/>
        </p:nvSpPr>
        <p:spPr>
          <a:xfrm>
            <a:off x="4770156" y="2835798"/>
            <a:ext cx="26516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>
                <a:latin typeface="BNPP Sans" panose="02000000000000000000" pitchFamily="50" charset="0"/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4108135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D0BD394-A227-4631-987E-205C9DD81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91" y="142131"/>
            <a:ext cx="10784026" cy="671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343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7D59591F-D0D4-4D8E-BEE8-3EE9C760C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4363" y="-2710435"/>
            <a:ext cx="16480558" cy="956843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DA8C3E9-19C9-4BD6-8A30-B8D0C04CBE6B}"/>
              </a:ext>
            </a:extLst>
          </p:cNvPr>
          <p:cNvSpPr txBox="1"/>
          <p:nvPr/>
        </p:nvSpPr>
        <p:spPr>
          <a:xfrm>
            <a:off x="2491997" y="4242121"/>
            <a:ext cx="131805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highlight>
                  <a:srgbClr val="FFFF00"/>
                </a:highlight>
                <a:latin typeface="BNPP Sans" panose="02000000000000000000" pitchFamily="50" charset="0"/>
              </a:rPr>
              <a:t>1/ Il faut définir les critères d’une alimentation de qualité</a:t>
            </a:r>
          </a:p>
          <a:p>
            <a:r>
              <a:rPr lang="fr-FR" sz="2400" dirty="0">
                <a:highlight>
                  <a:srgbClr val="FFFF00"/>
                </a:highlight>
                <a:latin typeface="BNPP Sans" panose="02000000000000000000" pitchFamily="50" charset="0"/>
              </a:rPr>
              <a:t>2/ Identifier les sources de données pour ces critères</a:t>
            </a:r>
          </a:p>
          <a:p>
            <a:r>
              <a:rPr lang="fr-FR" sz="2400" dirty="0">
                <a:highlight>
                  <a:srgbClr val="FFFF00"/>
                </a:highlight>
                <a:latin typeface="BNPP Sans" panose="02000000000000000000" pitchFamily="50" charset="0"/>
              </a:rPr>
              <a:t>3/ Faire un </a:t>
            </a:r>
            <a:r>
              <a:rPr lang="fr-FR" sz="2400" dirty="0" err="1">
                <a:highlight>
                  <a:srgbClr val="FFFF00"/>
                </a:highlight>
                <a:latin typeface="BNPP Sans" panose="02000000000000000000" pitchFamily="50" charset="0"/>
              </a:rPr>
              <a:t>scoring</a:t>
            </a:r>
            <a:r>
              <a:rPr lang="fr-FR" sz="2400" dirty="0">
                <a:highlight>
                  <a:srgbClr val="FFFF00"/>
                </a:highlight>
                <a:latin typeface="BNPP Sans" panose="02000000000000000000" pitchFamily="50" charset="0"/>
              </a:rPr>
              <a:t> des aliments sur la base de ces critères</a:t>
            </a:r>
          </a:p>
          <a:p>
            <a:r>
              <a:rPr lang="fr-FR" sz="2400" dirty="0">
                <a:highlight>
                  <a:srgbClr val="FFFF00"/>
                </a:highlight>
                <a:latin typeface="BNPP Sans" panose="02000000000000000000" pitchFamily="50" charset="0"/>
              </a:rPr>
              <a:t>4/ Conserver les meilleurs aliments</a:t>
            </a:r>
          </a:p>
          <a:p>
            <a:r>
              <a:rPr lang="fr-FR" sz="2400" dirty="0">
                <a:highlight>
                  <a:srgbClr val="FFFF00"/>
                </a:highlight>
                <a:latin typeface="BNPP Sans" panose="02000000000000000000" pitchFamily="50" charset="0"/>
              </a:rPr>
              <a:t>5/ Faire des compromis ? Budget / Choix / …</a:t>
            </a:r>
          </a:p>
        </p:txBody>
      </p:sp>
    </p:spTree>
    <p:extLst>
      <p:ext uri="{BB962C8B-B14F-4D97-AF65-F5344CB8AC3E}">
        <p14:creationId xmlns:p14="http://schemas.microsoft.com/office/powerpoint/2010/main" val="3700711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73E6B45-0499-4594-B5DD-C0F5E54E5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1" y="354348"/>
            <a:ext cx="3504762" cy="1866667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1AB7DE81-80CA-47D3-B57D-4D0F1DF36F65}"/>
              </a:ext>
            </a:extLst>
          </p:cNvPr>
          <p:cNvSpPr txBox="1">
            <a:spLocks/>
          </p:cNvSpPr>
          <p:nvPr/>
        </p:nvSpPr>
        <p:spPr>
          <a:xfrm>
            <a:off x="4315868" y="946287"/>
            <a:ext cx="6589853" cy="682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NPP Sans" panose="02000000000000000000" pitchFamily="50" charset="0"/>
                <a:ea typeface="Gungsuh" panose="020B0503020000020004" pitchFamily="18" charset="-127"/>
                <a:cs typeface="Aharoni" panose="020B0604020202020204" pitchFamily="2" charset="-79"/>
              </a:rPr>
              <a:t>Nettoyage des données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3EF305-64CE-44ED-B3FA-EDD3228240C1}"/>
              </a:ext>
            </a:extLst>
          </p:cNvPr>
          <p:cNvSpPr txBox="1"/>
          <p:nvPr/>
        </p:nvSpPr>
        <p:spPr>
          <a:xfrm>
            <a:off x="292807" y="2767442"/>
            <a:ext cx="1318054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3600" dirty="0">
                <a:latin typeface="BNPP Sans" panose="02000000000000000000" pitchFamily="50" charset="0"/>
              </a:rPr>
              <a:t>On a enlevé tous les attributs &lt; 0.01% de complétude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3600" dirty="0">
                <a:latin typeface="BNPP Sans" panose="02000000000000000000" pitchFamily="50" charset="0"/>
              </a:rPr>
              <a:t>On a conservé uniquement les produits vendus en France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3600" dirty="0">
                <a:latin typeface="BNPP Sans" panose="02000000000000000000" pitchFamily="50" charset="0"/>
              </a:rPr>
              <a:t>On a listé les critères d’une alimentation de qualité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3600" dirty="0">
                <a:latin typeface="BNPP Sans" panose="02000000000000000000" pitchFamily="50" charset="0"/>
              </a:rPr>
              <a:t>et conservé uniquement les attributs liés à ces critères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3600" dirty="0">
                <a:latin typeface="BNPP Sans" panose="02000000000000000000" pitchFamily="50" charset="0"/>
              </a:rPr>
              <a:t>On a supprimé les attributs redondants en conservant</a:t>
            </a:r>
          </a:p>
          <a:p>
            <a:r>
              <a:rPr lang="fr-FR" sz="3600" dirty="0">
                <a:latin typeface="BNPP Sans" panose="02000000000000000000" pitchFamily="50" charset="0"/>
              </a:rPr>
              <a:t>   ceux qui portaient le plus d’informations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3600" dirty="0">
              <a:latin typeface="BNPP Sans" panose="020000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3600" dirty="0">
              <a:latin typeface="BNPP Sans" panose="020000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3600" dirty="0">
              <a:latin typeface="BNPP Sans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225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ADE2DDD-42DC-4592-A1E2-5061C862B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84" y="0"/>
            <a:ext cx="10228160" cy="714589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0D06456-FC28-464D-B72A-9431028F2E6A}"/>
              </a:ext>
            </a:extLst>
          </p:cNvPr>
          <p:cNvSpPr txBox="1"/>
          <p:nvPr/>
        </p:nvSpPr>
        <p:spPr>
          <a:xfrm>
            <a:off x="1727649" y="2274838"/>
            <a:ext cx="84233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Les critères d’une alimentation saine</a:t>
            </a:r>
          </a:p>
          <a:p>
            <a:pPr algn="ctr"/>
            <a:endParaRPr lang="fr-FR" sz="3600" dirty="0">
              <a:highlight>
                <a:srgbClr val="FFFF00"/>
              </a:highlight>
              <a:latin typeface="BNPP Sans" panose="02000000000000000000" pitchFamily="50" charset="0"/>
            </a:endParaRPr>
          </a:p>
          <a:p>
            <a:pPr algn="ctr"/>
            <a:r>
              <a:rPr lang="fr-FR" sz="3600" dirty="0" err="1">
                <a:highlight>
                  <a:srgbClr val="FFFF00"/>
                </a:highlight>
                <a:latin typeface="BNPP Sans" panose="02000000000000000000" pitchFamily="50" charset="0"/>
              </a:rPr>
              <a:t>Feature</a:t>
            </a:r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 </a:t>
            </a:r>
            <a:r>
              <a:rPr lang="fr-FR" sz="3600" dirty="0" err="1">
                <a:highlight>
                  <a:srgbClr val="FFFF00"/>
                </a:highlight>
                <a:latin typeface="BNPP Sans" panose="02000000000000000000" pitchFamily="50" charset="0"/>
              </a:rPr>
              <a:t>ingeniering</a:t>
            </a:r>
            <a:endParaRPr lang="fr-FR" sz="3600" dirty="0">
              <a:highlight>
                <a:srgbClr val="FFFF00"/>
              </a:highlight>
              <a:latin typeface="BNPP Sans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643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415E6EE0-A77D-4195-B2FB-B410C0DE6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222014"/>
              </p:ext>
            </p:extLst>
          </p:nvPr>
        </p:nvGraphicFramePr>
        <p:xfrm>
          <a:off x="882292" y="0"/>
          <a:ext cx="10427415" cy="6954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805">
                  <a:extLst>
                    <a:ext uri="{9D8B030D-6E8A-4147-A177-3AD203B41FA5}">
                      <a16:colId xmlns:a16="http://schemas.microsoft.com/office/drawing/2014/main" val="1473302340"/>
                    </a:ext>
                  </a:extLst>
                </a:gridCol>
                <a:gridCol w="3475805">
                  <a:extLst>
                    <a:ext uri="{9D8B030D-6E8A-4147-A177-3AD203B41FA5}">
                      <a16:colId xmlns:a16="http://schemas.microsoft.com/office/drawing/2014/main" val="1261914605"/>
                    </a:ext>
                  </a:extLst>
                </a:gridCol>
                <a:gridCol w="3475805">
                  <a:extLst>
                    <a:ext uri="{9D8B030D-6E8A-4147-A177-3AD203B41FA5}">
                      <a16:colId xmlns:a16="http://schemas.microsoft.com/office/drawing/2014/main" val="2062832397"/>
                    </a:ext>
                  </a:extLst>
                </a:gridCol>
              </a:tblGrid>
              <a:tr h="649011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Critère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Données retenues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/>
                        <a:t>Features</a:t>
                      </a:r>
                      <a:r>
                        <a:rPr lang="fr-FR" sz="1800" dirty="0"/>
                        <a:t> créées</a:t>
                      </a:r>
                    </a:p>
                  </a:txBody>
                  <a:tcPr marL="89985" marR="89985" marT="44993" marB="44993"/>
                </a:tc>
                <a:extLst>
                  <a:ext uri="{0D108BD9-81ED-4DB2-BD59-A6C34878D82A}">
                    <a16:rowId xmlns:a16="http://schemas.microsoft.com/office/drawing/2014/main" val="2887950407"/>
                  </a:ext>
                </a:extLst>
              </a:tr>
              <a:tr h="2249634"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tx1"/>
                          </a:solidFill>
                          <a:latin typeface="BNPP Sans" panose="02000000000000000000" pitchFamily="50" charset="0"/>
                        </a:rPr>
                        <a:t>Une bonne proportion d’énergie, sucre,  sel, graisses, fruits et légumes, fibres, protéines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nutrition-score-fr_100g</a:t>
                      </a: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energy_100g </a:t>
                      </a: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salt_100g</a:t>
                      </a: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sodium_100g</a:t>
                      </a: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sugars_100g</a:t>
                      </a: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saturated-fat_100g</a:t>
                      </a: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fiber_100g</a:t>
                      </a: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proteins_100g</a:t>
                      </a:r>
                      <a:endParaRPr lang="fr-FR" sz="1800" dirty="0">
                        <a:latin typeface="BNPP Sans" panose="02000000000000000000" pitchFamily="50" charset="0"/>
                      </a:endParaRP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Un </a:t>
                      </a:r>
                      <a:r>
                        <a:rPr lang="fr-FR" sz="1800" dirty="0" err="1">
                          <a:latin typeface="BNPP Sans" panose="02000000000000000000" pitchFamily="50" charset="0"/>
                        </a:rPr>
                        <a:t>scoring</a:t>
                      </a:r>
                      <a:r>
                        <a:rPr lang="fr-FR" sz="1800" dirty="0">
                          <a:latin typeface="BNPP Sans" panose="02000000000000000000" pitchFamily="50" charset="0"/>
                        </a:rPr>
                        <a:t> entre 1 et 5 pour chaque des données retenues</a:t>
                      </a:r>
                    </a:p>
                  </a:txBody>
                  <a:tcPr marL="89985" marR="89985" marT="44993" marB="44993"/>
                </a:tc>
                <a:extLst>
                  <a:ext uri="{0D108BD9-81ED-4DB2-BD59-A6C34878D82A}">
                    <a16:rowId xmlns:a16="http://schemas.microsoft.com/office/drawing/2014/main" val="759475837"/>
                  </a:ext>
                </a:extLst>
              </a:tr>
              <a:tr h="2249634">
                <a:tc>
                  <a:txBody>
                    <a:bodyPr/>
                    <a:lstStyle/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Consommer un maximum de produits bruts non transformés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Liste des ingrédients, y compris les additifs :</a:t>
                      </a:r>
                    </a:p>
                    <a:p>
                      <a:r>
                        <a:rPr lang="fr-FR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ingredients_text</a:t>
                      </a:r>
                      <a:endParaRPr lang="fr-FR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BNPP Sans" panose="02000000000000000000" pitchFamily="50" charset="0"/>
                        <a:ea typeface="+mn-ea"/>
                        <a:cs typeface="+mn-cs"/>
                      </a:endParaRPr>
                    </a:p>
                    <a:p>
                      <a:endParaRPr lang="fr-FR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BNPP Sans" panose="02000000000000000000" pitchFamily="50" charset="0"/>
                        <a:ea typeface="+mn-ea"/>
                        <a:cs typeface="+mn-cs"/>
                      </a:endParaRPr>
                    </a:p>
                    <a:p>
                      <a:endParaRPr lang="fr-FR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BNPP Sans" panose="02000000000000000000" pitchFamily="50" charset="0"/>
                        <a:ea typeface="+mn-ea"/>
                        <a:cs typeface="+mn-cs"/>
                      </a:endParaRP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no_ingredients_scoring</a:t>
                      </a:r>
                      <a:endParaRPr lang="fr-FR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BNPP Sans" panose="02000000000000000000" pitchFamily="50" charset="0"/>
                        <a:ea typeface="+mn-ea"/>
                        <a:cs typeface="+mn-cs"/>
                      </a:endParaRPr>
                    </a:p>
                    <a:p>
                      <a:r>
                        <a:rPr lang="fr-FR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additives_nocive_scoring</a:t>
                      </a:r>
                      <a:endParaRPr lang="fr-FR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BNPP Sans" panose="02000000000000000000" pitchFamily="50" charset="0"/>
                        <a:ea typeface="+mn-ea"/>
                        <a:cs typeface="+mn-cs"/>
                      </a:endParaRPr>
                    </a:p>
                    <a:p>
                      <a:endParaRPr lang="fr-FR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BNPP Sans" panose="02000000000000000000" pitchFamily="50" charset="0"/>
                        <a:ea typeface="+mn-ea"/>
                        <a:cs typeface="+mn-cs"/>
                      </a:endParaRP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Alimentation des additifs nocifs à partir d’une source de données externe : la collecte exhaustive de ces données reste à réaliser par le client</a:t>
                      </a:r>
                      <a:endParaRPr lang="fr-FR" sz="1800" dirty="0">
                        <a:latin typeface="BNPP Sans" panose="02000000000000000000" pitchFamily="50" charset="0"/>
                      </a:endParaRPr>
                    </a:p>
                  </a:txBody>
                  <a:tcPr marL="89985" marR="89985" marT="44993" marB="44993"/>
                </a:tc>
                <a:extLst>
                  <a:ext uri="{0D108BD9-81ED-4DB2-BD59-A6C34878D82A}">
                    <a16:rowId xmlns:a16="http://schemas.microsoft.com/office/drawing/2014/main" val="1773776932"/>
                  </a:ext>
                </a:extLst>
              </a:tr>
              <a:tr h="1709722">
                <a:tc>
                  <a:txBody>
                    <a:bodyPr/>
                    <a:lstStyle/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Privilégier le bio français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labels_tags</a:t>
                      </a:r>
                      <a:endParaRPr lang="fr-FR" sz="1800" dirty="0">
                        <a:latin typeface="BNPP Sans" panose="02000000000000000000" pitchFamily="50" charset="0"/>
                      </a:endParaRP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Un </a:t>
                      </a:r>
                      <a:r>
                        <a:rPr lang="fr-FR" sz="1800" dirty="0" err="1">
                          <a:latin typeface="BNPP Sans" panose="02000000000000000000" pitchFamily="50" charset="0"/>
                        </a:rPr>
                        <a:t>scoring</a:t>
                      </a:r>
                      <a:r>
                        <a:rPr lang="fr-FR" sz="1800" dirty="0">
                          <a:latin typeface="BNPP Sans" panose="02000000000000000000" pitchFamily="50" charset="0"/>
                        </a:rPr>
                        <a:t> de 1 à 5 :</a:t>
                      </a:r>
                    </a:p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5 : bio français</a:t>
                      </a:r>
                    </a:p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4 : bio européen</a:t>
                      </a:r>
                    </a:p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3 : bio</a:t>
                      </a:r>
                    </a:p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2:  fabriqué en France</a:t>
                      </a:r>
                    </a:p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1: ni bio ni français</a:t>
                      </a:r>
                    </a:p>
                  </a:txBody>
                  <a:tcPr marL="89985" marR="89985" marT="44993" marB="44993"/>
                </a:tc>
                <a:extLst>
                  <a:ext uri="{0D108BD9-81ED-4DB2-BD59-A6C34878D82A}">
                    <a16:rowId xmlns:a16="http://schemas.microsoft.com/office/drawing/2014/main" val="3661680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546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415E6EE0-A77D-4195-B2FB-B410C0DE6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603030"/>
              </p:ext>
            </p:extLst>
          </p:nvPr>
        </p:nvGraphicFramePr>
        <p:xfrm>
          <a:off x="882292" y="0"/>
          <a:ext cx="10427415" cy="6589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805">
                  <a:extLst>
                    <a:ext uri="{9D8B030D-6E8A-4147-A177-3AD203B41FA5}">
                      <a16:colId xmlns:a16="http://schemas.microsoft.com/office/drawing/2014/main" val="1473302340"/>
                    </a:ext>
                  </a:extLst>
                </a:gridCol>
                <a:gridCol w="3475805">
                  <a:extLst>
                    <a:ext uri="{9D8B030D-6E8A-4147-A177-3AD203B41FA5}">
                      <a16:colId xmlns:a16="http://schemas.microsoft.com/office/drawing/2014/main" val="1261914605"/>
                    </a:ext>
                  </a:extLst>
                </a:gridCol>
                <a:gridCol w="3475805">
                  <a:extLst>
                    <a:ext uri="{9D8B030D-6E8A-4147-A177-3AD203B41FA5}">
                      <a16:colId xmlns:a16="http://schemas.microsoft.com/office/drawing/2014/main" val="2062832397"/>
                    </a:ext>
                  </a:extLst>
                </a:gridCol>
              </a:tblGrid>
              <a:tr h="649011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Critère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Données retenues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/>
                        <a:t>Features</a:t>
                      </a:r>
                      <a:r>
                        <a:rPr lang="fr-FR" sz="1800" dirty="0"/>
                        <a:t> créées</a:t>
                      </a:r>
                    </a:p>
                  </a:txBody>
                  <a:tcPr marL="89985" marR="89985" marT="44993" marB="44993"/>
                </a:tc>
                <a:extLst>
                  <a:ext uri="{0D108BD9-81ED-4DB2-BD59-A6C34878D82A}">
                    <a16:rowId xmlns:a16="http://schemas.microsoft.com/office/drawing/2014/main" val="2887950407"/>
                  </a:ext>
                </a:extLst>
              </a:tr>
              <a:tr h="2354431"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tx1"/>
                          </a:solidFill>
                          <a:latin typeface="BNPP Sans" panose="02000000000000000000" pitchFamily="50" charset="0"/>
                        </a:rPr>
                        <a:t>Manger des produits de saison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On pourrait construire un tableau contenant les produits par saison de manière à proposer des recettes ciblées selon la date.</a:t>
                      </a: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En récupérant par exemple les informations ici : </a:t>
                      </a:r>
                      <a:r>
                        <a:rPr lang="fr-FR" sz="1800" b="0" i="0" u="sng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  <a:hlinkClick r:id="rId2"/>
                        </a:rPr>
                        <a:t>https://alimentsain.fr/aliment/calendrier-fruits-legumes/</a:t>
                      </a:r>
                      <a:endParaRPr lang="fr-FR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BNPP Sans" panose="02000000000000000000" pitchFamily="50" charset="0"/>
                        <a:ea typeface="+mn-ea"/>
                        <a:cs typeface="+mn-cs"/>
                      </a:endParaRP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Mais il s'agit d'une source de données externe hors périmètre de ce projet. </a:t>
                      </a:r>
                    </a:p>
                    <a:p>
                      <a:endParaRPr lang="fr-FR" sz="1800" dirty="0">
                        <a:latin typeface="BNPP Sans" panose="02000000000000000000" pitchFamily="50" charset="0"/>
                      </a:endParaRP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NA</a:t>
                      </a:r>
                    </a:p>
                  </a:txBody>
                  <a:tcPr marL="89985" marR="89985" marT="44993" marB="44993"/>
                </a:tc>
                <a:extLst>
                  <a:ext uri="{0D108BD9-81ED-4DB2-BD59-A6C34878D82A}">
                    <a16:rowId xmlns:a16="http://schemas.microsoft.com/office/drawing/2014/main" val="759475837"/>
                  </a:ext>
                </a:extLst>
              </a:tr>
              <a:tr h="2249634">
                <a:tc>
                  <a:txBody>
                    <a:bodyPr/>
                    <a:lstStyle/>
                    <a:p>
                      <a:r>
                        <a:rPr lang="fr-F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Dimension écologique</a:t>
                      </a:r>
                      <a:endParaRPr lang="fr-FR" sz="1800" dirty="0">
                        <a:latin typeface="BNPP Sans" panose="02000000000000000000" pitchFamily="50" charset="0"/>
                      </a:endParaRP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Le nombre d’ingrédients issus</a:t>
                      </a: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de l’huile de palme est disponible</a:t>
                      </a: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BNPP Sans" panose="02000000000000000000" pitchFamily="50" charset="0"/>
                          <a:ea typeface="+mn-ea"/>
                          <a:cs typeface="+mn-cs"/>
                        </a:rPr>
                        <a:t>Mais la dimension écologique n'influe pas à elle seule sur la qualité nutritionnelle des aliments. Elle n’a donc pas été retenue ici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NA</a:t>
                      </a:r>
                    </a:p>
                  </a:txBody>
                  <a:tcPr marL="89985" marR="89985" marT="44993" marB="44993"/>
                </a:tc>
                <a:extLst>
                  <a:ext uri="{0D108BD9-81ED-4DB2-BD59-A6C34878D82A}">
                    <a16:rowId xmlns:a16="http://schemas.microsoft.com/office/drawing/2014/main" val="1773776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496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415E6EE0-A77D-4195-B2FB-B410C0DE6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064292"/>
              </p:ext>
            </p:extLst>
          </p:nvPr>
        </p:nvGraphicFramePr>
        <p:xfrm>
          <a:off x="882292" y="0"/>
          <a:ext cx="10427415" cy="5402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805">
                  <a:extLst>
                    <a:ext uri="{9D8B030D-6E8A-4147-A177-3AD203B41FA5}">
                      <a16:colId xmlns:a16="http://schemas.microsoft.com/office/drawing/2014/main" val="1473302340"/>
                    </a:ext>
                  </a:extLst>
                </a:gridCol>
                <a:gridCol w="3475805">
                  <a:extLst>
                    <a:ext uri="{9D8B030D-6E8A-4147-A177-3AD203B41FA5}">
                      <a16:colId xmlns:a16="http://schemas.microsoft.com/office/drawing/2014/main" val="1261914605"/>
                    </a:ext>
                  </a:extLst>
                </a:gridCol>
                <a:gridCol w="3475805">
                  <a:extLst>
                    <a:ext uri="{9D8B030D-6E8A-4147-A177-3AD203B41FA5}">
                      <a16:colId xmlns:a16="http://schemas.microsoft.com/office/drawing/2014/main" val="2062832397"/>
                    </a:ext>
                  </a:extLst>
                </a:gridCol>
              </a:tblGrid>
              <a:tr h="649011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Critère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Données retenues</a:t>
                      </a: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/>
                        <a:t>Features</a:t>
                      </a:r>
                      <a:r>
                        <a:rPr lang="fr-FR" sz="1800" dirty="0"/>
                        <a:t> créées</a:t>
                      </a:r>
                    </a:p>
                  </a:txBody>
                  <a:tcPr marL="89985" marR="89985" marT="44993" marB="44993"/>
                </a:tc>
                <a:extLst>
                  <a:ext uri="{0D108BD9-81ED-4DB2-BD59-A6C34878D82A}">
                    <a16:rowId xmlns:a16="http://schemas.microsoft.com/office/drawing/2014/main" val="2887950407"/>
                  </a:ext>
                </a:extLst>
              </a:tr>
              <a:tr h="2249634"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tx1"/>
                          </a:solidFill>
                          <a:latin typeface="BNPP Sans" panose="02000000000000000000" pitchFamily="50" charset="0"/>
                        </a:rPr>
                        <a:t>Respecter les </a:t>
                      </a:r>
                      <a:r>
                        <a:rPr lang="fr-F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AJR (Apports Journaliers Recommandés) </a:t>
                      </a:r>
                      <a:endParaRPr lang="fr-FR" sz="1800" dirty="0">
                        <a:solidFill>
                          <a:schemeClr val="tx1"/>
                        </a:solidFill>
                        <a:latin typeface="BNPP Sans" panose="02000000000000000000" pitchFamily="50" charset="0"/>
                      </a:endParaRP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 données concernées ne sont pas assez représentées dans les données fournies. On ne les a donc pas retenues :</a:t>
                      </a:r>
                    </a:p>
                    <a:p>
                      <a:endParaRPr lang="fr-FR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vitamin-b1_100g 0.008736</a:t>
                      </a:r>
                      <a:b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magnesium_100g 0.008279</a:t>
                      </a:r>
                      <a:b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vitamin-e_100g 0.008035</a:t>
                      </a:r>
                      <a:b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vitamin-b6_100g 0.007578</a:t>
                      </a:r>
                      <a:b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vitamin-pp_100g 0.007213</a:t>
                      </a:r>
                      <a:b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vitamin-b9_100g 0.007009</a:t>
                      </a:r>
                      <a:b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vitamin-b2_100g 0.006562</a:t>
                      </a:r>
                      <a:b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vitamin-d_100g 0.006004</a:t>
                      </a:r>
                      <a:b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vitamin-a_100g 0.005983</a:t>
                      </a:r>
                      <a:b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phosphorus_100g 0.005719</a:t>
                      </a:r>
                      <a:b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fr-F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vitamin-b12_100g 0.005638 </a:t>
                      </a:r>
                    </a:p>
                    <a:p>
                      <a:endParaRPr lang="fr-FR" sz="1800" dirty="0">
                        <a:latin typeface="BNPP Sans" panose="02000000000000000000" pitchFamily="50" charset="0"/>
                      </a:endParaRPr>
                    </a:p>
                  </a:txBody>
                  <a:tcPr marL="89985" marR="89985" marT="44993" marB="44993"/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latin typeface="BNPP Sans" panose="02000000000000000000" pitchFamily="50" charset="0"/>
                        </a:rPr>
                        <a:t>NA</a:t>
                      </a:r>
                    </a:p>
                  </a:txBody>
                  <a:tcPr marL="89985" marR="89985" marT="44993" marB="44993"/>
                </a:tc>
                <a:extLst>
                  <a:ext uri="{0D108BD9-81ED-4DB2-BD59-A6C34878D82A}">
                    <a16:rowId xmlns:a16="http://schemas.microsoft.com/office/drawing/2014/main" val="759475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1585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ADE2DDD-42DC-4592-A1E2-5061C862B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84" y="0"/>
            <a:ext cx="10228160" cy="714589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0D06456-FC28-464D-B72A-9431028F2E6A}"/>
              </a:ext>
            </a:extLst>
          </p:cNvPr>
          <p:cNvSpPr txBox="1"/>
          <p:nvPr/>
        </p:nvSpPr>
        <p:spPr>
          <a:xfrm>
            <a:off x="1184478" y="2372619"/>
            <a:ext cx="9244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Quelques constats sur les données analysées,</a:t>
            </a:r>
          </a:p>
          <a:p>
            <a:pPr algn="ctr"/>
            <a:r>
              <a:rPr lang="fr-FR" sz="3600" dirty="0">
                <a:highlight>
                  <a:srgbClr val="FFFF00"/>
                </a:highlight>
                <a:latin typeface="BNPP Sans" panose="02000000000000000000" pitchFamily="50" charset="0"/>
              </a:rPr>
              <a:t>qui montrent l’intérêt de bien choisir</a:t>
            </a:r>
          </a:p>
        </p:txBody>
      </p:sp>
    </p:spTree>
    <p:extLst>
      <p:ext uri="{BB962C8B-B14F-4D97-AF65-F5344CB8AC3E}">
        <p14:creationId xmlns:p14="http://schemas.microsoft.com/office/powerpoint/2010/main" val="40422747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695</Words>
  <Application>Microsoft Office PowerPoint</Application>
  <PresentationFormat>Grand écran</PresentationFormat>
  <Paragraphs>110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7" baseType="lpstr">
      <vt:lpstr>Gungsuh</vt:lpstr>
      <vt:lpstr>Aharoni</vt:lpstr>
      <vt:lpstr>Arial</vt:lpstr>
      <vt:lpstr>BNPP Sans</vt:lpstr>
      <vt:lpstr>Calibri</vt:lpstr>
      <vt:lpstr>Calibri Light</vt:lpstr>
      <vt:lpstr>Symbol</vt:lpstr>
      <vt:lpstr>Wingdings</vt:lpstr>
      <vt:lpstr>Thème Office</vt:lpstr>
      <vt:lpstr>Lamarmite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Francois BOYER</dc:creator>
  <cp:lastModifiedBy>Francois BOYER</cp:lastModifiedBy>
  <cp:revision>59</cp:revision>
  <dcterms:created xsi:type="dcterms:W3CDTF">2020-02-09T14:26:24Z</dcterms:created>
  <dcterms:modified xsi:type="dcterms:W3CDTF">2020-02-09T18:31:34Z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8ed5431-0ab7-4c1b-98f4-d4e50f674d02_Enabled">
    <vt:lpwstr>True</vt:lpwstr>
  </property>
  <property fmtid="{D5CDD505-2E9C-101B-9397-08002B2CF9AE}" pid="3" name="MSIP_Label_48ed5431-0ab7-4c1b-98f4-d4e50f674d02_SiteId">
    <vt:lpwstr>614f9c25-bffa-42c7-86d8-964101f55fa2</vt:lpwstr>
  </property>
  <property fmtid="{D5CDD505-2E9C-101B-9397-08002B2CF9AE}" pid="4" name="MSIP_Label_48ed5431-0ab7-4c1b-98f4-d4e50f674d02_Owner">
    <vt:lpwstr>francois.boyer@bnpparibas.com</vt:lpwstr>
  </property>
  <property fmtid="{D5CDD505-2E9C-101B-9397-08002B2CF9AE}" pid="5" name="MSIP_Label_48ed5431-0ab7-4c1b-98f4-d4e50f674d02_SetDate">
    <vt:lpwstr>2020-02-09T14:30:43.7271063Z</vt:lpwstr>
  </property>
  <property fmtid="{D5CDD505-2E9C-101B-9397-08002B2CF9AE}" pid="6" name="MSIP_Label_48ed5431-0ab7-4c1b-98f4-d4e50f674d02_Name">
    <vt:lpwstr>Public</vt:lpwstr>
  </property>
  <property fmtid="{D5CDD505-2E9C-101B-9397-08002B2CF9AE}" pid="7" name="MSIP_Label_48ed5431-0ab7-4c1b-98f4-d4e50f674d02_Application">
    <vt:lpwstr>Microsoft Azure Information Protection</vt:lpwstr>
  </property>
  <property fmtid="{D5CDD505-2E9C-101B-9397-08002B2CF9AE}" pid="8" name="MSIP_Label_48ed5431-0ab7-4c1b-98f4-d4e50f674d02_ActionId">
    <vt:lpwstr>fbf11d15-1d91-4bd9-9f54-d23606288d79</vt:lpwstr>
  </property>
  <property fmtid="{D5CDD505-2E9C-101B-9397-08002B2CF9AE}" pid="9" name="MSIP_Label_48ed5431-0ab7-4c1b-98f4-d4e50f674d02_Extended_MSFT_Method">
    <vt:lpwstr>Manual</vt:lpwstr>
  </property>
  <property fmtid="{D5CDD505-2E9C-101B-9397-08002B2CF9AE}" pid="10" name="Sensitivity">
    <vt:lpwstr>Public</vt:lpwstr>
  </property>
</Properties>
</file>